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Nuni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6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937fa3ffb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8937fa3ffb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937fa3ffb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937fa3ffb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937fa3ffb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937fa3ffb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937fa3ffb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8937fa3ffb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937fa3ff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937fa3ff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937fa3ffb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937fa3ffb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About Myself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chemeClr val="dk1"/>
                </a:solidFill>
              </a:rPr>
              <a:t>操作マニュアル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idx="1" type="body"/>
          </p:nvPr>
        </p:nvSpPr>
        <p:spPr>
          <a:xfrm>
            <a:off x="819150" y="748050"/>
            <a:ext cx="35076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900" u="sng">
                <a:latin typeface="Meiryo"/>
                <a:ea typeface="Meiryo"/>
                <a:cs typeface="Meiryo"/>
                <a:sym typeface="Meiryo"/>
              </a:rPr>
              <a:t>Home</a:t>
            </a:r>
            <a:endParaRPr b="1" sz="19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 u="sng">
              <a:latin typeface="Meiryo"/>
              <a:ea typeface="Meiryo"/>
              <a:cs typeface="Meiryo"/>
              <a:sym typeface="Meiry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4" name="Google Shape;134;p14"/>
          <p:cNvSpPr txBox="1"/>
          <p:nvPr>
            <p:ph idx="2" type="body"/>
          </p:nvPr>
        </p:nvSpPr>
        <p:spPr>
          <a:xfrm>
            <a:off x="4629150" y="650625"/>
            <a:ext cx="3695400" cy="3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▼メニューバー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　</a:t>
            </a:r>
            <a:r>
              <a:rPr lang="ja"/>
              <a:t>各項目を押下することで、各セクションへとジャンプする仕様。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①</a:t>
            </a:r>
            <a:r>
              <a:rPr b="1" lang="ja" sz="1500"/>
              <a:t>Home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このサイトにおけるトップ画面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②</a:t>
            </a:r>
            <a:r>
              <a:rPr b="1" lang="ja" sz="1500"/>
              <a:t>Profile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制作者の自己紹介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③</a:t>
            </a:r>
            <a:r>
              <a:rPr b="1" lang="ja" sz="1500"/>
              <a:t>Gallery</a:t>
            </a:r>
            <a:endParaRPr b="1"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500"/>
              <a:t>　</a:t>
            </a:r>
            <a:r>
              <a:rPr lang="ja"/>
              <a:t>作品の掲載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登録者限定ページへのログインフォーム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/>
              <a:t>※今回、各SNSへのリンク自体は未実装。実装した場合の表示位置の確認用にアイコンのみ設置。</a:t>
            </a:r>
            <a:endParaRPr/>
          </a:p>
        </p:txBody>
      </p:sp>
      <p:pic>
        <p:nvPicPr>
          <p:cNvPr id="135" name="Google Shape;135;p14"/>
          <p:cNvPicPr preferRelativeResize="0"/>
          <p:nvPr/>
        </p:nvPicPr>
        <p:blipFill rotWithShape="1">
          <a:blip r:embed="rId3">
            <a:alphaModFix/>
          </a:blip>
          <a:srcRect b="14958" l="0" r="0" t="0"/>
          <a:stretch/>
        </p:blipFill>
        <p:spPr>
          <a:xfrm>
            <a:off x="819150" y="1478363"/>
            <a:ext cx="3507599" cy="218678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4"/>
          <p:cNvSpPr txBox="1"/>
          <p:nvPr/>
        </p:nvSpPr>
        <p:spPr>
          <a:xfrm>
            <a:off x="1388025" y="1714525"/>
            <a:ext cx="4227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0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 b="1" sz="10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4593975" y="619000"/>
            <a:ext cx="3784500" cy="90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868875" y="1714525"/>
            <a:ext cx="855600" cy="7539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14"/>
          <p:cNvGrpSpPr/>
          <p:nvPr/>
        </p:nvGrpSpPr>
        <p:grpSpPr>
          <a:xfrm>
            <a:off x="933600" y="3835550"/>
            <a:ext cx="3278700" cy="522600"/>
            <a:chOff x="933600" y="3835550"/>
            <a:chExt cx="3278700" cy="522600"/>
          </a:xfrm>
        </p:grpSpPr>
        <p:sp>
          <p:nvSpPr>
            <p:cNvPr id="140" name="Google Shape;140;p14"/>
            <p:cNvSpPr/>
            <p:nvPr/>
          </p:nvSpPr>
          <p:spPr>
            <a:xfrm>
              <a:off x="933600" y="3835550"/>
              <a:ext cx="3278700" cy="522600"/>
            </a:xfrm>
            <a:prstGeom prst="rect">
              <a:avLst/>
            </a:prstGeom>
            <a:noFill/>
            <a:ln cap="flat" cmpd="sng" w="9525">
              <a:solidFill>
                <a:srgbClr val="E0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933600" y="3835550"/>
              <a:ext cx="3278700" cy="46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100">
                  <a:solidFill>
                    <a:srgbClr val="E06666"/>
                  </a:solidFill>
                  <a:latin typeface="Calibri"/>
                  <a:ea typeface="Calibri"/>
                  <a:cs typeface="Calibri"/>
                  <a:sym typeface="Calibri"/>
                </a:rPr>
                <a:t>※各ページにおける矢印等の色分けに特に意味は</a:t>
              </a:r>
              <a:endParaRPr sz="11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ja" sz="1100">
                  <a:solidFill>
                    <a:srgbClr val="E06666"/>
                  </a:solidFill>
                  <a:latin typeface="Calibri"/>
                  <a:ea typeface="Calibri"/>
                  <a:cs typeface="Calibri"/>
                  <a:sym typeface="Calibri"/>
                </a:rPr>
                <a:t>　ありません。</a:t>
              </a:r>
              <a:endParaRPr sz="1100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4"/>
          <p:cNvSpPr txBox="1"/>
          <p:nvPr/>
        </p:nvSpPr>
        <p:spPr>
          <a:xfrm>
            <a:off x="762350" y="1412425"/>
            <a:ext cx="11616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200">
                <a:solidFill>
                  <a:srgbClr val="0000FF"/>
                </a:solidFill>
                <a:highlight>
                  <a:srgbClr val="CFE2F3"/>
                </a:highlight>
                <a:latin typeface="Calibri"/>
                <a:ea typeface="Calibri"/>
                <a:cs typeface="Calibri"/>
                <a:sym typeface="Calibri"/>
              </a:rPr>
              <a:t>メニューバー</a:t>
            </a:r>
            <a:endParaRPr b="1" sz="1200">
              <a:solidFill>
                <a:srgbClr val="0000FF"/>
              </a:solidFill>
              <a:highlight>
                <a:srgbClr val="CFE2F3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819150" y="748050"/>
            <a:ext cx="35535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800" u="sng">
                <a:latin typeface="Meiryo"/>
                <a:ea typeface="Meiryo"/>
                <a:cs typeface="Meiryo"/>
                <a:sym typeface="Meiryo"/>
              </a:rPr>
              <a:t>Profile</a:t>
            </a:r>
            <a:endParaRPr/>
          </a:p>
        </p:txBody>
      </p:sp>
      <p:sp>
        <p:nvSpPr>
          <p:cNvPr id="148" name="Google Shape;148;p15"/>
          <p:cNvSpPr txBox="1"/>
          <p:nvPr>
            <p:ph idx="2" type="body"/>
          </p:nvPr>
        </p:nvSpPr>
        <p:spPr>
          <a:xfrm>
            <a:off x="4638675" y="638800"/>
            <a:ext cx="3695100" cy="12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このセクションでは、制作者の簡単なプロフィールを載せている。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右下のリンクを押下した先に、より詳しいプロフィールが設置されている。</a:t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88946"/>
            <a:ext cx="3553499" cy="2099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075" y="2072925"/>
            <a:ext cx="2915776" cy="2005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5"/>
          <p:cNvSpPr/>
          <p:nvPr/>
        </p:nvSpPr>
        <p:spPr>
          <a:xfrm rot="5400000">
            <a:off x="4307325" y="3208175"/>
            <a:ext cx="246600" cy="895200"/>
          </a:xfrm>
          <a:prstGeom prst="bentUpArrow">
            <a:avLst>
              <a:gd fmla="val 25000" name="adj1"/>
              <a:gd fmla="val 28799" name="adj2"/>
              <a:gd fmla="val 25000" name="adj3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5981700" y="4078925"/>
            <a:ext cx="22077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プロフィール画面（詳細版）</a:t>
            </a:r>
            <a:endParaRPr sz="11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4593975" y="619000"/>
            <a:ext cx="3784500" cy="1308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idx="1" type="body"/>
          </p:nvPr>
        </p:nvSpPr>
        <p:spPr>
          <a:xfrm>
            <a:off x="819150" y="786650"/>
            <a:ext cx="3605100" cy="3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800" u="sng">
                <a:latin typeface="Meiryo"/>
                <a:ea typeface="Meiryo"/>
                <a:cs typeface="Meiryo"/>
                <a:sym typeface="Meiryo"/>
              </a:rPr>
              <a:t>Gallery</a:t>
            </a:r>
            <a:endParaRPr/>
          </a:p>
        </p:txBody>
      </p:sp>
      <p:sp>
        <p:nvSpPr>
          <p:cNvPr id="159" name="Google Shape;159;p16"/>
          <p:cNvSpPr txBox="1"/>
          <p:nvPr>
            <p:ph idx="2" type="body"/>
          </p:nvPr>
        </p:nvSpPr>
        <p:spPr>
          <a:xfrm>
            <a:off x="4596750" y="1954150"/>
            <a:ext cx="36861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①</a:t>
            </a:r>
            <a:r>
              <a:rPr b="1" lang="ja"/>
              <a:t>通常コンテンツ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ユーザー登録なしでも閲覧可能なコンテンツを設置。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②限定ページへのログインフォーム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ログイン成功時は限定ページへ遷移。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/>
              <a:t>③新規ユーザー登録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　リンクを押下で登録フォームへ遷移。</a:t>
            </a:r>
            <a:endParaRPr/>
          </a:p>
        </p:txBody>
      </p:sp>
      <p:pic>
        <p:nvPicPr>
          <p:cNvPr id="160" name="Google Shape;16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5588"/>
            <a:ext cx="3605025" cy="217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6"/>
          <p:cNvSpPr txBox="1"/>
          <p:nvPr/>
        </p:nvSpPr>
        <p:spPr>
          <a:xfrm>
            <a:off x="3856925" y="1559850"/>
            <a:ext cx="43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①</a:t>
            </a:r>
            <a:endParaRPr b="1" sz="13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6"/>
          <p:cNvSpPr/>
          <p:nvPr/>
        </p:nvSpPr>
        <p:spPr>
          <a:xfrm>
            <a:off x="1683125" y="1940850"/>
            <a:ext cx="2610900" cy="728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3263150" y="2758900"/>
            <a:ext cx="1030800" cy="7284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 txBox="1"/>
          <p:nvPr/>
        </p:nvSpPr>
        <p:spPr>
          <a:xfrm>
            <a:off x="2870875" y="2669250"/>
            <a:ext cx="4371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②</a:t>
            </a:r>
            <a:endParaRPr b="1" sz="1300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3646625" y="3516800"/>
            <a:ext cx="672300" cy="1122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3010950" y="3551900"/>
            <a:ext cx="591000" cy="4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2678200" y="3382575"/>
            <a:ext cx="3762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300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③</a:t>
            </a:r>
            <a:endParaRPr b="1" sz="1300"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/>
          <p:nvPr/>
        </p:nvSpPr>
        <p:spPr>
          <a:xfrm>
            <a:off x="4547550" y="534850"/>
            <a:ext cx="3784500" cy="12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4572000" y="643600"/>
            <a:ext cx="3735600" cy="9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このセクションでは、個人で制作したコンテンツを設置。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今回は「いらすとや」様のフリー素材をお借りしています。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819150" y="771300"/>
            <a:ext cx="3597300" cy="3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800" u="sng">
                <a:latin typeface="Meiryo"/>
                <a:ea typeface="Meiryo"/>
                <a:cs typeface="Meiryo"/>
                <a:sym typeface="Meiryo"/>
              </a:rPr>
              <a:t>Limited</a:t>
            </a:r>
            <a:endParaRPr/>
          </a:p>
        </p:txBody>
      </p:sp>
      <p:sp>
        <p:nvSpPr>
          <p:cNvPr id="175" name="Google Shape;175;p17"/>
          <p:cNvSpPr/>
          <p:nvPr/>
        </p:nvSpPr>
        <p:spPr>
          <a:xfrm>
            <a:off x="4589575" y="681525"/>
            <a:ext cx="3784500" cy="12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>
            <p:ph idx="2" type="body"/>
          </p:nvPr>
        </p:nvSpPr>
        <p:spPr>
          <a:xfrm>
            <a:off x="4638675" y="771225"/>
            <a:ext cx="3686100" cy="11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「Gallery」セクション内のログインに成功すると遷移出来る限定ページ。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 sz="1000"/>
              <a:t>このページ内では自身が制作したイラストを使用。</a:t>
            </a:r>
            <a:endParaRPr sz="1000"/>
          </a:p>
        </p:txBody>
      </p:sp>
      <p:pic>
        <p:nvPicPr>
          <p:cNvPr id="177" name="Google Shape;1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482575"/>
            <a:ext cx="3597301" cy="219086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/>
        </p:nvSpPr>
        <p:spPr>
          <a:xfrm>
            <a:off x="4638775" y="2153575"/>
            <a:ext cx="3686100" cy="22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ここでは横4×縦2列でイラストを設置しているが、この設置数については変更可。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また、各イラストのサムネイル画像（このページに左の画像のように表示されているもの）をクリックすると、そのイラストの全体像が見れる仕様となっている。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（「Gallery」内の通常コンテンツについても、限定ページ同様に、設置数の変更・全体像の表示が可能）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819150" y="678375"/>
            <a:ext cx="3597300" cy="3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 u="sng">
                <a:latin typeface="Meiryo"/>
                <a:ea typeface="Meiryo"/>
                <a:cs typeface="Meiryo"/>
                <a:sym typeface="Meiryo"/>
              </a:rPr>
              <a:t>Signup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 txBox="1"/>
          <p:nvPr>
            <p:ph idx="2" type="body"/>
          </p:nvPr>
        </p:nvSpPr>
        <p:spPr>
          <a:xfrm>
            <a:off x="4648675" y="829225"/>
            <a:ext cx="36861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限定ページへログインするためのユーザー登録が行える。</a:t>
            </a:r>
            <a:endParaRPr/>
          </a:p>
        </p:txBody>
      </p:sp>
      <p:pic>
        <p:nvPicPr>
          <p:cNvPr id="185" name="Google Shape;1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182550"/>
            <a:ext cx="3597299" cy="1219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4648675" y="1816725"/>
            <a:ext cx="3686100" cy="26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登録が完了した場合は、その旨のメッセージとともに、ログイン画面へ戻るリンクが表示される。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既に登録済みのメールアドレスが入力された場合は、エラーが表示される仕様となっている。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※パスワードの問い合わせ・変更機能等については、本サイトにおいては未実装。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8"/>
          <p:cNvSpPr/>
          <p:nvPr/>
        </p:nvSpPr>
        <p:spPr>
          <a:xfrm>
            <a:off x="4572000" y="678375"/>
            <a:ext cx="3784500" cy="87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2524650"/>
            <a:ext cx="2830551" cy="7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18"/>
          <p:cNvPicPr preferRelativeResize="0"/>
          <p:nvPr/>
        </p:nvPicPr>
        <p:blipFill rotWithShape="1">
          <a:blip r:embed="rId5">
            <a:alphaModFix/>
          </a:blip>
          <a:srcRect b="0" l="0" r="0" t="26782"/>
          <a:stretch/>
        </p:blipFill>
        <p:spPr>
          <a:xfrm>
            <a:off x="819150" y="3378893"/>
            <a:ext cx="2830551" cy="940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741750" y="701600"/>
            <a:ext cx="3686100" cy="37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800" u="sng">
                <a:latin typeface="Meiryo"/>
                <a:ea typeface="Meiryo"/>
                <a:cs typeface="Meiryo"/>
                <a:sym typeface="Meiryo"/>
              </a:rPr>
              <a:t>Responsive</a:t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4564625" y="596975"/>
            <a:ext cx="3784500" cy="87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9"/>
          <p:cNvSpPr txBox="1"/>
          <p:nvPr>
            <p:ph idx="2" type="body"/>
          </p:nvPr>
        </p:nvSpPr>
        <p:spPr>
          <a:xfrm>
            <a:off x="4613825" y="620225"/>
            <a:ext cx="3686100" cy="8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本</a:t>
            </a:r>
            <a:r>
              <a:rPr lang="ja"/>
              <a:t>サイトはレスポンシブ対応のため、メニューバー及びコンテンツ（通常・限定ともに）の表示方法が2パターン存在する。</a:t>
            </a:r>
            <a:endParaRPr/>
          </a:p>
        </p:txBody>
      </p:sp>
      <p:sp>
        <p:nvSpPr>
          <p:cNvPr id="197" name="Google Shape;197;p19"/>
          <p:cNvSpPr txBox="1"/>
          <p:nvPr/>
        </p:nvSpPr>
        <p:spPr>
          <a:xfrm>
            <a:off x="4613825" y="1700550"/>
            <a:ext cx="3686100" cy="27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526325"/>
            <a:ext cx="1737294" cy="29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2950" y="1517873"/>
            <a:ext cx="1737300" cy="292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3913" y="1814700"/>
            <a:ext cx="1842275" cy="26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175" y="1814700"/>
            <a:ext cx="1990884" cy="263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819150" y="1166225"/>
            <a:ext cx="2880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右上の三本線を押すとメニューが表示される。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4564625" y="1502088"/>
            <a:ext cx="2880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コンテンツは2つ並ぶと折り返す仕様に。</a:t>
            </a:r>
            <a:endParaRPr sz="1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